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olors1.xml" ContentType="application/vnd.ms-office.chartcolorstyle+xml"/>
  <Override PartName="/ppt/charts/style1.xml" ContentType="application/vnd.ms-office.chart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4" r:id="rId3"/>
    <p:sldId id="257" r:id="rId4"/>
    <p:sldId id="258" r:id="rId5"/>
    <p:sldId id="256" r:id="rId6"/>
    <p:sldId id="259" r:id="rId7"/>
    <p:sldId id="260" r:id="rId8"/>
    <p:sldId id="261" r:id="rId9"/>
    <p:sldId id="265" r:id="rId10"/>
    <p:sldId id="262" r:id="rId11"/>
    <p:sldId id="266" r:id="rId12"/>
    <p:sldId id="26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0" autoAdjust="0"/>
  </p:normalViewPr>
  <p:slideViewPr>
    <p:cSldViewPr showGuides="1">
      <p:cViewPr>
        <p:scale>
          <a:sx n="90" d="100"/>
          <a:sy n="90" d="100"/>
        </p:scale>
        <p:origin x="-1234" y="206"/>
      </p:cViewPr>
      <p:guideLst>
        <p:guide orient="horz" pos="2160"/>
        <p:guide pos="2880"/>
      </p:guideLst>
    </p:cSldViewPr>
  </p:slideViewPr>
  <p:outlineViewPr>
    <p:cViewPr>
      <p:scale>
        <a:sx n="33" d="100"/>
        <a:sy n="33" d="100"/>
      </p:scale>
      <p:origin x="0" y="333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dmin\OneDrive%20-%20All%20Saints'%20Cathedral%20Nairobi\Desktop\ASC%20Sacco%20Budget%20FY%20202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dmin\OneDrive%20-%20All%20Saints'%20Cathedral%20Nairobi\Desktop\ASC%20Sacco%20Budget%20FY%20202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dmin\OneDrive%20-%20All%20Saints'%20Cathedral%20Nairobi\Desktop\ASC%20Sacco%20Budget%20FY%202024.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C:\Users\Admin\OneDrive%20-%20All%20Saints'%20Cathedral%20Nairobi\Desktop\ASC%20Sacco%20Budget%20FY%20202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defRPr lang="en-US" sz="1800" b="1" i="0" u="none" strike="noStrike" kern="1200" baseline="0">
                <a:solidFill>
                  <a:schemeClr val="tx1"/>
                </a:solidFill>
                <a:latin typeface="+mn-lt"/>
                <a:ea typeface="+mn-ea"/>
                <a:cs typeface="+mn-cs"/>
              </a:defRPr>
            </a:pPr>
            <a:r>
              <a:rPr lang="en-US"/>
              <a:t>Comparison of Share capital, Deposits and loans</a:t>
            </a:r>
            <a:endParaRPr lang="en-US"/>
          </a:p>
        </c:rich>
      </c:tx>
      <c:layout/>
      <c:overlay val="0"/>
    </c:title>
    <c:autoTitleDeleted val="0"/>
    <c:plotArea>
      <c:layout/>
      <c:lineChart>
        <c:grouping val="standard"/>
        <c:varyColors val="0"/>
        <c:ser>
          <c:idx val="0"/>
          <c:order val="0"/>
          <c:tx>
            <c:strRef>
              <c:f>'[ASC Sacco Budget FY 2024.xlsx]Workings'!$B$3</c:f>
              <c:strCache>
                <c:ptCount val="1"/>
                <c:pt idx="0">
                  <c:v>Share capital</c:v>
                </c:pt>
              </c:strCache>
            </c:strRef>
          </c:tx>
          <c:dLbls>
            <c:delete val="1"/>
          </c:dLbls>
          <c:cat>
            <c:numRef>
              <c:f>'[ASC Sacco Budget FY 2024.xlsx]Workings'!$C$2:$H$2</c:f>
              <c:numCache>
                <c:formatCode>General</c:formatCode>
                <c:ptCount val="6"/>
                <c:pt idx="0">
                  <c:v>2018</c:v>
                </c:pt>
                <c:pt idx="1">
                  <c:v>2019</c:v>
                </c:pt>
                <c:pt idx="2">
                  <c:v>2020</c:v>
                </c:pt>
                <c:pt idx="3">
                  <c:v>2021</c:v>
                </c:pt>
                <c:pt idx="4">
                  <c:v>2022</c:v>
                </c:pt>
                <c:pt idx="5">
                  <c:v>2023</c:v>
                </c:pt>
              </c:numCache>
            </c:numRef>
          </c:cat>
          <c:val>
            <c:numRef>
              <c:f>'[ASC Sacco Budget FY 2024.xlsx]Workings'!$C$3:$H$3</c:f>
              <c:numCache>
                <c:formatCode>_(* #,##0.00_);_(* \(#,##0.00\);_(* "-"??_);_(@_)</c:formatCode>
                <c:ptCount val="6"/>
                <c:pt idx="0">
                  <c:v>1197200</c:v>
                </c:pt>
                <c:pt idx="1">
                  <c:v>1222800</c:v>
                </c:pt>
                <c:pt idx="2">
                  <c:v>1639772</c:v>
                </c:pt>
                <c:pt idx="3">
                  <c:v>1705172</c:v>
                </c:pt>
                <c:pt idx="4">
                  <c:v>2539645.44</c:v>
                </c:pt>
                <c:pt idx="5">
                  <c:v>2985708.87</c:v>
                </c:pt>
              </c:numCache>
            </c:numRef>
          </c:val>
          <c:smooth val="0"/>
        </c:ser>
        <c:ser>
          <c:idx val="1"/>
          <c:order val="1"/>
          <c:tx>
            <c:strRef>
              <c:f>'[ASC Sacco Budget FY 2024.xlsx]Workings'!$B$4</c:f>
              <c:strCache>
                <c:ptCount val="1"/>
                <c:pt idx="0">
                  <c:v>Members Deposits</c:v>
                </c:pt>
              </c:strCache>
            </c:strRef>
          </c:tx>
          <c:dLbls>
            <c:delete val="1"/>
          </c:dLbls>
          <c:cat>
            <c:numRef>
              <c:f>'[ASC Sacco Budget FY 2024.xlsx]Workings'!$C$2:$H$2</c:f>
              <c:numCache>
                <c:formatCode>General</c:formatCode>
                <c:ptCount val="6"/>
                <c:pt idx="0">
                  <c:v>2018</c:v>
                </c:pt>
                <c:pt idx="1">
                  <c:v>2019</c:v>
                </c:pt>
                <c:pt idx="2">
                  <c:v>2020</c:v>
                </c:pt>
                <c:pt idx="3">
                  <c:v>2021</c:v>
                </c:pt>
                <c:pt idx="4">
                  <c:v>2022</c:v>
                </c:pt>
                <c:pt idx="5">
                  <c:v>2023</c:v>
                </c:pt>
              </c:numCache>
            </c:numRef>
          </c:cat>
          <c:val>
            <c:numRef>
              <c:f>'[ASC Sacco Budget FY 2024.xlsx]Workings'!$C$4:$H$4</c:f>
              <c:numCache>
                <c:formatCode>_(* #,##0.00_);_(* \(#,##0.00\);_(* "-"??_);_(@_)</c:formatCode>
                <c:ptCount val="6"/>
                <c:pt idx="0">
                  <c:v>30281461.33</c:v>
                </c:pt>
                <c:pt idx="1">
                  <c:v>34337491.41</c:v>
                </c:pt>
                <c:pt idx="2">
                  <c:v>36703881.58</c:v>
                </c:pt>
                <c:pt idx="3">
                  <c:v>37014924.61</c:v>
                </c:pt>
                <c:pt idx="4">
                  <c:v>37868714.36</c:v>
                </c:pt>
                <c:pt idx="5">
                  <c:v>37752057.16</c:v>
                </c:pt>
              </c:numCache>
            </c:numRef>
          </c:val>
          <c:smooth val="0"/>
        </c:ser>
        <c:ser>
          <c:idx val="2"/>
          <c:order val="2"/>
          <c:tx>
            <c:strRef>
              <c:f>'[ASC Sacco Budget FY 2024.xlsx]Workings'!$B$5</c:f>
              <c:strCache>
                <c:ptCount val="1"/>
                <c:pt idx="0">
                  <c:v>Loans to members</c:v>
                </c:pt>
              </c:strCache>
            </c:strRef>
          </c:tx>
          <c:dLbls>
            <c:delete val="1"/>
          </c:dLbls>
          <c:cat>
            <c:numRef>
              <c:f>'[ASC Sacco Budget FY 2024.xlsx]Workings'!$C$2:$H$2</c:f>
              <c:numCache>
                <c:formatCode>General</c:formatCode>
                <c:ptCount val="6"/>
                <c:pt idx="0">
                  <c:v>2018</c:v>
                </c:pt>
                <c:pt idx="1">
                  <c:v>2019</c:v>
                </c:pt>
                <c:pt idx="2">
                  <c:v>2020</c:v>
                </c:pt>
                <c:pt idx="3">
                  <c:v>2021</c:v>
                </c:pt>
                <c:pt idx="4">
                  <c:v>2022</c:v>
                </c:pt>
                <c:pt idx="5">
                  <c:v>2023</c:v>
                </c:pt>
              </c:numCache>
            </c:numRef>
          </c:cat>
          <c:val>
            <c:numRef>
              <c:f>'[ASC Sacco Budget FY 2024.xlsx]Workings'!$C$5:$H$5</c:f>
              <c:numCache>
                <c:formatCode>_(* #,##0.00_);_(* \(#,##0.00\);_(* "-"??_);_(@_)</c:formatCode>
                <c:ptCount val="6"/>
                <c:pt idx="0">
                  <c:v>29558433.72</c:v>
                </c:pt>
                <c:pt idx="1">
                  <c:v>32983377.12</c:v>
                </c:pt>
                <c:pt idx="2">
                  <c:v>30958753.71</c:v>
                </c:pt>
                <c:pt idx="3">
                  <c:v>28030047.05</c:v>
                </c:pt>
                <c:pt idx="4">
                  <c:v>25895730.19</c:v>
                </c:pt>
                <c:pt idx="5">
                  <c:v>23601009.64</c:v>
                </c:pt>
              </c:numCache>
            </c:numRef>
          </c:val>
          <c:smooth val="0"/>
        </c:ser>
        <c:dLbls>
          <c:showLegendKey val="0"/>
          <c:showVal val="0"/>
          <c:showCatName val="0"/>
          <c:showSerName val="0"/>
          <c:showPercent val="0"/>
          <c:showBubbleSize val="0"/>
        </c:dLbls>
        <c:marker val="1"/>
        <c:smooth val="0"/>
        <c:axId val="201295360"/>
        <c:axId val="201296896"/>
      </c:lineChart>
      <c:catAx>
        <c:axId val="201295360"/>
        <c:scaling>
          <c:orientation val="minMax"/>
        </c:scaling>
        <c:delete val="0"/>
        <c:axPos val="b"/>
        <c:numFmt formatCode="General" sourceLinked="1"/>
        <c:majorTickMark val="none"/>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1296896"/>
        <c:crosses val="autoZero"/>
        <c:auto val="1"/>
        <c:lblAlgn val="ctr"/>
        <c:lblOffset val="100"/>
        <c:noMultiLvlLbl val="0"/>
      </c:catAx>
      <c:valAx>
        <c:axId val="201296896"/>
        <c:scaling>
          <c:orientation val="minMax"/>
        </c:scaling>
        <c:delete val="0"/>
        <c:axPos val="l"/>
        <c:majorGridlines/>
        <c:title>
          <c:tx>
            <c:rich>
              <a:bodyPr rot="-5400000" spcFirstLastPara="0" vertOverflow="ellipsis" vert="horz" wrap="square" anchor="ctr" anchorCtr="1"/>
              <a:lstStyle/>
              <a:p>
                <a:pPr>
                  <a:defRPr lang="en-US" sz="1000" b="1" i="0" u="none" strike="noStrike" kern="1200" baseline="0">
                    <a:solidFill>
                      <a:schemeClr val="tx1"/>
                    </a:solidFill>
                    <a:latin typeface="+mn-lt"/>
                    <a:ea typeface="+mn-ea"/>
                    <a:cs typeface="+mn-cs"/>
                  </a:defRPr>
                </a:pPr>
                <a:r>
                  <a:rPr lang="en-US"/>
                  <a:t>Amounts</a:t>
                </a:r>
                <a:endParaRPr lang="en-US"/>
              </a:p>
            </c:rich>
          </c:tx>
          <c:layout/>
          <c:overlay val="0"/>
        </c:title>
        <c:numFmt formatCode="_(* #,##0.00_);_(* \(#,##0.00\);_(* &quot;-&quot;??_);_(@_)" sourceLinked="1"/>
        <c:majorTickMark val="none"/>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1295360"/>
        <c:crosses val="autoZero"/>
        <c:crossBetween val="between"/>
      </c:valAx>
    </c:plotArea>
    <c:legend>
      <c:legendPos val="r"/>
      <c:layout/>
      <c:overlay val="0"/>
      <c:txPr>
        <a:bodyPr rot="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legend>
    <c:plotVisOnly val="1"/>
    <c:dispBlanksAs val="gap"/>
    <c:showDLblsOverMax val="0"/>
  </c:chart>
  <c:txPr>
    <a:bodyPr/>
    <a:lstStyle/>
    <a:p>
      <a:pPr>
        <a:defRPr lang="en-US"/>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'[ASC Sacco Budget FY 2024.xlsx]Workings'!$B$19</c:f>
              <c:strCache>
                <c:ptCount val="1"/>
                <c:pt idx="0">
                  <c:v>Total  interest income</c:v>
                </c:pt>
              </c:strCache>
            </c:strRef>
          </c:tx>
          <c:marker>
            <c:symbol val="none"/>
          </c:marker>
          <c:dLbls>
            <c:delete val="1"/>
          </c:dLbls>
          <c:cat>
            <c:numRef>
              <c:f>'[ASC Sacco Budget FY 2024.xlsx]Workings'!$C$18:$H$18</c:f>
              <c:numCache>
                <c:formatCode>General</c:formatCode>
                <c:ptCount val="6"/>
                <c:pt idx="0">
                  <c:v>2018</c:v>
                </c:pt>
                <c:pt idx="1">
                  <c:v>2019</c:v>
                </c:pt>
                <c:pt idx="2">
                  <c:v>2020</c:v>
                </c:pt>
                <c:pt idx="3">
                  <c:v>2021</c:v>
                </c:pt>
                <c:pt idx="4">
                  <c:v>2022</c:v>
                </c:pt>
                <c:pt idx="5">
                  <c:v>2023</c:v>
                </c:pt>
              </c:numCache>
            </c:numRef>
          </c:cat>
          <c:val>
            <c:numRef>
              <c:f>'[ASC Sacco Budget FY 2024.xlsx]Workings'!$C$19:$H$19</c:f>
              <c:numCache>
                <c:formatCode>_(* #,##0.00_);_(* \(#,##0.00\);_(* "-"??_);_(@_)</c:formatCode>
                <c:ptCount val="6"/>
                <c:pt idx="0">
                  <c:v>2038246.21</c:v>
                </c:pt>
                <c:pt idx="1">
                  <c:v>2877062.89</c:v>
                </c:pt>
                <c:pt idx="2">
                  <c:v>2366480.3</c:v>
                </c:pt>
                <c:pt idx="3">
                  <c:v>3872073.88</c:v>
                </c:pt>
                <c:pt idx="4">
                  <c:v>3257948.98</c:v>
                </c:pt>
                <c:pt idx="5">
                  <c:v>3890133.88</c:v>
                </c:pt>
              </c:numCache>
            </c:numRef>
          </c:val>
          <c:smooth val="0"/>
        </c:ser>
        <c:ser>
          <c:idx val="1"/>
          <c:order val="1"/>
          <c:tx>
            <c:strRef>
              <c:f>'[ASC Sacco Budget FY 2024.xlsx]Workings'!$B$20</c:f>
              <c:strCache>
                <c:ptCount val="1"/>
                <c:pt idx="0">
                  <c:v>Net Revenue</c:v>
                </c:pt>
              </c:strCache>
            </c:strRef>
          </c:tx>
          <c:marker>
            <c:symbol val="none"/>
          </c:marker>
          <c:dLbls>
            <c:delete val="1"/>
          </c:dLbls>
          <c:cat>
            <c:numRef>
              <c:f>'[ASC Sacco Budget FY 2024.xlsx]Workings'!$C$18:$H$18</c:f>
              <c:numCache>
                <c:formatCode>General</c:formatCode>
                <c:ptCount val="6"/>
                <c:pt idx="0">
                  <c:v>2018</c:v>
                </c:pt>
                <c:pt idx="1">
                  <c:v>2019</c:v>
                </c:pt>
                <c:pt idx="2">
                  <c:v>2020</c:v>
                </c:pt>
                <c:pt idx="3">
                  <c:v>2021</c:v>
                </c:pt>
                <c:pt idx="4">
                  <c:v>2022</c:v>
                </c:pt>
                <c:pt idx="5">
                  <c:v>2023</c:v>
                </c:pt>
              </c:numCache>
            </c:numRef>
          </c:cat>
          <c:val>
            <c:numRef>
              <c:f>'[ASC Sacco Budget FY 2024.xlsx]Workings'!$C$20:$H$20</c:f>
              <c:numCache>
                <c:formatCode>_(* #,##0.00_);_(* \(#,##0.00\);_(* "-"??_);_(@_)</c:formatCode>
                <c:ptCount val="6"/>
                <c:pt idx="0">
                  <c:v>1471291.07</c:v>
                </c:pt>
                <c:pt idx="1">
                  <c:v>2241562.01</c:v>
                </c:pt>
                <c:pt idx="2">
                  <c:v>1825099.12</c:v>
                </c:pt>
                <c:pt idx="3">
                  <c:v>3240099.78</c:v>
                </c:pt>
                <c:pt idx="4">
                  <c:v>2509947.89</c:v>
                </c:pt>
                <c:pt idx="5">
                  <c:v>3297865.05</c:v>
                </c:pt>
              </c:numCache>
            </c:numRef>
          </c:val>
          <c:smooth val="0"/>
        </c:ser>
        <c:ser>
          <c:idx val="2"/>
          <c:order val="2"/>
          <c:tx>
            <c:strRef>
              <c:f>'[ASC Sacco Budget FY 2024.xlsx]Workings'!$B$21</c:f>
              <c:strCache>
                <c:ptCount val="1"/>
                <c:pt idx="0">
                  <c:v>Expenditure</c:v>
                </c:pt>
              </c:strCache>
            </c:strRef>
          </c:tx>
          <c:marker>
            <c:symbol val="none"/>
          </c:marker>
          <c:dLbls>
            <c:delete val="1"/>
          </c:dLbls>
          <c:cat>
            <c:numRef>
              <c:f>'[ASC Sacco Budget FY 2024.xlsx]Workings'!$C$18:$H$18</c:f>
              <c:numCache>
                <c:formatCode>General</c:formatCode>
                <c:ptCount val="6"/>
                <c:pt idx="0">
                  <c:v>2018</c:v>
                </c:pt>
                <c:pt idx="1">
                  <c:v>2019</c:v>
                </c:pt>
                <c:pt idx="2">
                  <c:v>2020</c:v>
                </c:pt>
                <c:pt idx="3">
                  <c:v>2021</c:v>
                </c:pt>
                <c:pt idx="4">
                  <c:v>2022</c:v>
                </c:pt>
                <c:pt idx="5">
                  <c:v>2023</c:v>
                </c:pt>
              </c:numCache>
            </c:numRef>
          </c:cat>
          <c:val>
            <c:numRef>
              <c:f>'[ASC Sacco Budget FY 2024.xlsx]Workings'!$C$21:$H$21</c:f>
              <c:numCache>
                <c:formatCode>_(* #,##0.00_);_(* \(#,##0.00\);_(* "-"??_);_(@_)</c:formatCode>
                <c:ptCount val="6"/>
                <c:pt idx="0">
                  <c:v>1292010.34</c:v>
                </c:pt>
                <c:pt idx="1">
                  <c:v>1667105.13</c:v>
                </c:pt>
                <c:pt idx="2">
                  <c:v>1249051.5</c:v>
                </c:pt>
                <c:pt idx="3">
                  <c:v>1209158.41</c:v>
                </c:pt>
                <c:pt idx="4">
                  <c:v>1421709.5</c:v>
                </c:pt>
                <c:pt idx="5">
                  <c:v>2119186.56</c:v>
                </c:pt>
              </c:numCache>
            </c:numRef>
          </c:val>
          <c:smooth val="0"/>
        </c:ser>
        <c:ser>
          <c:idx val="3"/>
          <c:order val="3"/>
          <c:tx>
            <c:strRef>
              <c:f>'[ASC Sacco Budget FY 2024.xlsx]Workings'!$B$22</c:f>
              <c:strCache>
                <c:ptCount val="1"/>
                <c:pt idx="0">
                  <c:v>Surplus</c:v>
                </c:pt>
              </c:strCache>
            </c:strRef>
          </c:tx>
          <c:marker>
            <c:symbol val="none"/>
          </c:marker>
          <c:dLbls>
            <c:delete val="1"/>
          </c:dLbls>
          <c:cat>
            <c:numRef>
              <c:f>'[ASC Sacco Budget FY 2024.xlsx]Workings'!$C$18:$H$18</c:f>
              <c:numCache>
                <c:formatCode>General</c:formatCode>
                <c:ptCount val="6"/>
                <c:pt idx="0">
                  <c:v>2018</c:v>
                </c:pt>
                <c:pt idx="1">
                  <c:v>2019</c:v>
                </c:pt>
                <c:pt idx="2">
                  <c:v>2020</c:v>
                </c:pt>
                <c:pt idx="3">
                  <c:v>2021</c:v>
                </c:pt>
                <c:pt idx="4">
                  <c:v>2022</c:v>
                </c:pt>
                <c:pt idx="5">
                  <c:v>2023</c:v>
                </c:pt>
              </c:numCache>
            </c:numRef>
          </c:cat>
          <c:val>
            <c:numRef>
              <c:f>'[ASC Sacco Budget FY 2024.xlsx]Workings'!$C$22:$H$22</c:f>
              <c:numCache>
                <c:formatCode>_(* #,##0.00_);_(* \(#,##0.00\);_(* "-"??_);_(@_)</c:formatCode>
                <c:ptCount val="6"/>
                <c:pt idx="0">
                  <c:v>179280.73</c:v>
                </c:pt>
                <c:pt idx="1">
                  <c:v>459565.5</c:v>
                </c:pt>
                <c:pt idx="2">
                  <c:v>460838.57</c:v>
                </c:pt>
                <c:pt idx="3">
                  <c:v>1436249.3</c:v>
                </c:pt>
                <c:pt idx="4">
                  <c:v>814441.59</c:v>
                </c:pt>
                <c:pt idx="5">
                  <c:v>695297.37</c:v>
                </c:pt>
              </c:numCache>
            </c:numRef>
          </c:val>
          <c:smooth val="0"/>
        </c:ser>
        <c:dLbls>
          <c:showLegendKey val="0"/>
          <c:showVal val="0"/>
          <c:showCatName val="0"/>
          <c:showSerName val="0"/>
          <c:showPercent val="0"/>
          <c:showBubbleSize val="0"/>
        </c:dLbls>
        <c:marker val="0"/>
        <c:smooth val="0"/>
        <c:axId val="203888512"/>
        <c:axId val="203890048"/>
      </c:lineChart>
      <c:catAx>
        <c:axId val="203888512"/>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3890048"/>
        <c:crosses val="autoZero"/>
        <c:auto val="1"/>
        <c:lblAlgn val="ctr"/>
        <c:lblOffset val="100"/>
        <c:noMultiLvlLbl val="0"/>
      </c:catAx>
      <c:valAx>
        <c:axId val="203890048"/>
        <c:scaling>
          <c:orientation val="minMax"/>
        </c:scaling>
        <c:delete val="0"/>
        <c:axPos val="l"/>
        <c:majorGridlines/>
        <c:numFmt formatCode="_(* #,##0.00_);_(* \(#,##0.00\);_(* &quot;-&quot;??_);_(@_)"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3888512"/>
        <c:crosses val="autoZero"/>
        <c:crossBetween val="between"/>
      </c:valAx>
    </c:plotArea>
    <c:legend>
      <c:legendPos val="r"/>
      <c:layout/>
      <c:overlay val="0"/>
      <c:txPr>
        <a:bodyPr rot="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legend>
    <c:plotVisOnly val="1"/>
    <c:dispBlanksAs val="gap"/>
    <c:showDLblsOverMax val="0"/>
  </c:chart>
  <c:txPr>
    <a:bodyPr/>
    <a:lstStyle/>
    <a:p>
      <a:pPr>
        <a:defRPr lang="en-US"/>
      </a:pP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'[ASC Sacco Budget FY 2024.xlsx]Workings'!$B$29</c:f>
              <c:strCache>
                <c:ptCount val="1"/>
                <c:pt idx="0">
                  <c:v>Total Assets</c:v>
                </c:pt>
              </c:strCache>
            </c:strRef>
          </c:tx>
          <c:invertIfNegative val="0"/>
          <c:dLbls>
            <c:delete val="1"/>
          </c:dLbls>
          <c:cat>
            <c:numRef>
              <c:f>'[ASC Sacco Budget FY 2024.xlsx]Workings'!$C$28:$H$28</c:f>
              <c:numCache>
                <c:formatCode>General</c:formatCode>
                <c:ptCount val="6"/>
                <c:pt idx="0">
                  <c:v>2018</c:v>
                </c:pt>
                <c:pt idx="1">
                  <c:v>2019</c:v>
                </c:pt>
                <c:pt idx="2">
                  <c:v>2020</c:v>
                </c:pt>
                <c:pt idx="3">
                  <c:v>2021</c:v>
                </c:pt>
                <c:pt idx="4">
                  <c:v>2022</c:v>
                </c:pt>
                <c:pt idx="5">
                  <c:v>2023</c:v>
                </c:pt>
              </c:numCache>
            </c:numRef>
          </c:cat>
          <c:val>
            <c:numRef>
              <c:f>'[ASC Sacco Budget FY 2024.xlsx]Workings'!$C$29:$H$29</c:f>
              <c:numCache>
                <c:formatCode>_(* #,##0.00_);_(* \(#,##0.00\);_(* "-"??_);_(@_)</c:formatCode>
                <c:ptCount val="6"/>
                <c:pt idx="0">
                  <c:v>33081795.04</c:v>
                </c:pt>
                <c:pt idx="1">
                  <c:v>39040740.12</c:v>
                </c:pt>
                <c:pt idx="2">
                  <c:v>43243204.37</c:v>
                </c:pt>
                <c:pt idx="3">
                  <c:v>47139171.94</c:v>
                </c:pt>
                <c:pt idx="4">
                  <c:v>50011635.52</c:v>
                </c:pt>
                <c:pt idx="5">
                  <c:v>49148892.05</c:v>
                </c:pt>
              </c:numCache>
            </c:numRef>
          </c:val>
        </c:ser>
        <c:ser>
          <c:idx val="1"/>
          <c:order val="1"/>
          <c:tx>
            <c:strRef>
              <c:f>'[ASC Sacco Budget FY 2024.xlsx]Workings'!$B$30</c:f>
              <c:strCache>
                <c:ptCount val="1"/>
                <c:pt idx="0">
                  <c:v>Total Liabilities</c:v>
                </c:pt>
              </c:strCache>
            </c:strRef>
          </c:tx>
          <c:invertIfNegative val="0"/>
          <c:dLbls>
            <c:delete val="1"/>
          </c:dLbls>
          <c:cat>
            <c:numRef>
              <c:f>'[ASC Sacco Budget FY 2024.xlsx]Workings'!$C$28:$H$28</c:f>
              <c:numCache>
                <c:formatCode>General</c:formatCode>
                <c:ptCount val="6"/>
                <c:pt idx="0">
                  <c:v>2018</c:v>
                </c:pt>
                <c:pt idx="1">
                  <c:v>2019</c:v>
                </c:pt>
                <c:pt idx="2">
                  <c:v>2020</c:v>
                </c:pt>
                <c:pt idx="3">
                  <c:v>2021</c:v>
                </c:pt>
                <c:pt idx="4">
                  <c:v>2022</c:v>
                </c:pt>
                <c:pt idx="5">
                  <c:v>2023</c:v>
                </c:pt>
              </c:numCache>
            </c:numRef>
          </c:cat>
          <c:val>
            <c:numRef>
              <c:f>'[ASC Sacco Budget FY 2024.xlsx]Workings'!$C$30:$H$30</c:f>
              <c:numCache>
                <c:formatCode>_(* #,##0.00_);_(* \(#,##0.00\);_(* "-"??_);_(@_)</c:formatCode>
                <c:ptCount val="6"/>
                <c:pt idx="0">
                  <c:v>31595532.83</c:v>
                </c:pt>
                <c:pt idx="1">
                  <c:v>37614421.03</c:v>
                </c:pt>
                <c:pt idx="2">
                  <c:v>40933865.07</c:v>
                </c:pt>
                <c:pt idx="3">
                  <c:v>43391830.27</c:v>
                </c:pt>
                <c:pt idx="4">
                  <c:v>44282062.86</c:v>
                </c:pt>
                <c:pt idx="5">
                  <c:v>42414232.85</c:v>
                </c:pt>
              </c:numCache>
            </c:numRef>
          </c:val>
        </c:ser>
        <c:ser>
          <c:idx val="2"/>
          <c:order val="2"/>
          <c:tx>
            <c:strRef>
              <c:f>'[ASC Sacco Budget FY 2024.xlsx]Workings'!$B$31</c:f>
              <c:strCache>
                <c:ptCount val="1"/>
                <c:pt idx="0">
                  <c:v>Shareholders Funds</c:v>
                </c:pt>
              </c:strCache>
            </c:strRef>
          </c:tx>
          <c:invertIfNegative val="0"/>
          <c:dLbls>
            <c:delete val="1"/>
          </c:dLbls>
          <c:cat>
            <c:numRef>
              <c:f>'[ASC Sacco Budget FY 2024.xlsx]Workings'!$C$28:$H$28</c:f>
              <c:numCache>
                <c:formatCode>General</c:formatCode>
                <c:ptCount val="6"/>
                <c:pt idx="0">
                  <c:v>2018</c:v>
                </c:pt>
                <c:pt idx="1">
                  <c:v>2019</c:v>
                </c:pt>
                <c:pt idx="2">
                  <c:v>2020</c:v>
                </c:pt>
                <c:pt idx="3">
                  <c:v>2021</c:v>
                </c:pt>
                <c:pt idx="4">
                  <c:v>2022</c:v>
                </c:pt>
                <c:pt idx="5">
                  <c:v>2023</c:v>
                </c:pt>
              </c:numCache>
            </c:numRef>
          </c:cat>
          <c:val>
            <c:numRef>
              <c:f>'[ASC Sacco Budget FY 2024.xlsx]Workings'!$C$31:$H$31</c:f>
              <c:numCache>
                <c:formatCode>_(* #,##0.00_);_(* \(#,##0.00\);_(* "-"??_);_(@_)</c:formatCode>
                <c:ptCount val="6"/>
                <c:pt idx="0">
                  <c:v>1486262.21</c:v>
                </c:pt>
                <c:pt idx="1">
                  <c:v>1736319.09</c:v>
                </c:pt>
                <c:pt idx="2">
                  <c:v>2309339.3</c:v>
                </c:pt>
                <c:pt idx="3">
                  <c:v>3747341.67</c:v>
                </c:pt>
                <c:pt idx="4">
                  <c:v>5729572.66</c:v>
                </c:pt>
                <c:pt idx="5">
                  <c:v>6734659.2</c:v>
                </c:pt>
              </c:numCache>
            </c:numRef>
          </c:val>
        </c:ser>
        <c:dLbls>
          <c:showLegendKey val="0"/>
          <c:showVal val="0"/>
          <c:showCatName val="0"/>
          <c:showSerName val="0"/>
          <c:showPercent val="0"/>
          <c:showBubbleSize val="0"/>
        </c:dLbls>
        <c:gapWidth val="150"/>
        <c:axId val="203920128"/>
        <c:axId val="203921664"/>
      </c:barChart>
      <c:catAx>
        <c:axId val="203920128"/>
        <c:scaling>
          <c:orientation val="minMax"/>
        </c:scaling>
        <c:delete val="0"/>
        <c:axPos val="b"/>
        <c:numFmt formatCode="General"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3921664"/>
        <c:crosses val="autoZero"/>
        <c:auto val="1"/>
        <c:lblAlgn val="ctr"/>
        <c:lblOffset val="100"/>
        <c:noMultiLvlLbl val="0"/>
      </c:catAx>
      <c:valAx>
        <c:axId val="203921664"/>
        <c:scaling>
          <c:orientation val="minMax"/>
        </c:scaling>
        <c:delete val="0"/>
        <c:axPos val="l"/>
        <c:majorGridlines/>
        <c:numFmt formatCode="_(* #,##0.00_);_(* \(#,##0.00\);_(* &quot;-&quot;??_);_(@_)" sourceLinked="1"/>
        <c:majorTickMark val="out"/>
        <c:minorTickMark val="none"/>
        <c:tickLblPos val="nextTo"/>
        <c:txPr>
          <a:bodyPr rot="-6000000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crossAx val="203920128"/>
        <c:crosses val="autoZero"/>
        <c:crossBetween val="between"/>
      </c:valAx>
    </c:plotArea>
    <c:legend>
      <c:legendPos val="r"/>
      <c:layout/>
      <c:overlay val="0"/>
      <c:txPr>
        <a:bodyPr rot="0" spcFirstLastPara="0" vertOverflow="ellipsis" vert="horz" wrap="square" anchor="ctr" anchorCtr="1"/>
        <a:lstStyle/>
        <a:p>
          <a:pPr>
            <a:defRPr lang="en-US" sz="1000" b="0" i="0" u="none" strike="noStrike" kern="1200" baseline="0">
              <a:solidFill>
                <a:schemeClr val="tx1"/>
              </a:solidFill>
              <a:latin typeface="+mn-lt"/>
              <a:ea typeface="+mn-ea"/>
              <a:cs typeface="+mn-cs"/>
            </a:defRPr>
          </a:pPr>
        </a:p>
      </c:txPr>
    </c:legend>
    <c:plotVisOnly val="1"/>
    <c:dispBlanksAs val="gap"/>
    <c:showDLblsOverMax val="0"/>
  </c:chart>
  <c:txPr>
    <a:bodyPr/>
    <a:lstStyle/>
    <a:p>
      <a:pPr>
        <a:defRPr lang="en-US"/>
      </a:pP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'[ASC Sacco Budget FY 2024.xlsx]Workings'!$B$39</c:f>
              <c:strCache>
                <c:ptCount val="1"/>
                <c:pt idx="0">
                  <c:v>Current Liabilities</c:v>
                </c:pt>
              </c:strCache>
            </c:strRef>
          </c:tx>
          <c:spPr>
            <a:ln w="28575" cap="rnd">
              <a:solidFill>
                <a:schemeClr val="accent1"/>
              </a:solidFill>
              <a:round/>
            </a:ln>
            <a:effectLst/>
          </c:spPr>
          <c:marker>
            <c:symbol val="none"/>
          </c:marker>
          <c:dLbls>
            <c:delete val="1"/>
          </c:dLbls>
          <c:cat>
            <c:numRef>
              <c:f>'[ASC Sacco Budget FY 2024.xlsx]Workings'!$C$38:$H$38</c:f>
              <c:numCache>
                <c:formatCode>General</c:formatCode>
                <c:ptCount val="6"/>
                <c:pt idx="0">
                  <c:v>2018</c:v>
                </c:pt>
                <c:pt idx="1">
                  <c:v>2019</c:v>
                </c:pt>
                <c:pt idx="2">
                  <c:v>2020</c:v>
                </c:pt>
                <c:pt idx="3">
                  <c:v>2021</c:v>
                </c:pt>
                <c:pt idx="4">
                  <c:v>2022</c:v>
                </c:pt>
                <c:pt idx="5">
                  <c:v>2023</c:v>
                </c:pt>
              </c:numCache>
            </c:numRef>
          </c:cat>
          <c:val>
            <c:numRef>
              <c:f>'[ASC Sacco Budget FY 2024.xlsx]Workings'!$C$39:$H$39</c:f>
              <c:numCache>
                <c:formatCode>_(* #,##0.00_);_(* \(#,##0.00\);_(* "-"??_);_(@_)</c:formatCode>
                <c:ptCount val="6"/>
                <c:pt idx="0">
                  <c:v>1214071</c:v>
                </c:pt>
                <c:pt idx="1">
                  <c:v>2976929.62</c:v>
                </c:pt>
                <c:pt idx="2">
                  <c:v>4229983.49</c:v>
                </c:pt>
                <c:pt idx="3">
                  <c:v>6376905.66</c:v>
                </c:pt>
                <c:pt idx="4">
                  <c:v>6413348.5</c:v>
                </c:pt>
                <c:pt idx="5">
                  <c:v>4662175.69</c:v>
                </c:pt>
              </c:numCache>
            </c:numRef>
          </c:val>
          <c:smooth val="0"/>
        </c:ser>
        <c:ser>
          <c:idx val="1"/>
          <c:order val="1"/>
          <c:tx>
            <c:strRef>
              <c:f>'[ASC Sacco Budget FY 2024.xlsx]Workings'!$B$40</c:f>
              <c:strCache>
                <c:ptCount val="1"/>
                <c:pt idx="0">
                  <c:v>Current Assets</c:v>
                </c:pt>
              </c:strCache>
            </c:strRef>
          </c:tx>
          <c:spPr>
            <a:ln w="28575" cap="rnd">
              <a:solidFill>
                <a:schemeClr val="accent2"/>
              </a:solidFill>
              <a:round/>
            </a:ln>
            <a:effectLst/>
          </c:spPr>
          <c:marker>
            <c:symbol val="none"/>
          </c:marker>
          <c:dLbls>
            <c:delete val="1"/>
          </c:dLbls>
          <c:cat>
            <c:numRef>
              <c:f>'[ASC Sacco Budget FY 2024.xlsx]Workings'!$C$38:$H$38</c:f>
              <c:numCache>
                <c:formatCode>General</c:formatCode>
                <c:ptCount val="6"/>
                <c:pt idx="0">
                  <c:v>2018</c:v>
                </c:pt>
                <c:pt idx="1">
                  <c:v>2019</c:v>
                </c:pt>
                <c:pt idx="2">
                  <c:v>2020</c:v>
                </c:pt>
                <c:pt idx="3">
                  <c:v>2021</c:v>
                </c:pt>
                <c:pt idx="4">
                  <c:v>2022</c:v>
                </c:pt>
                <c:pt idx="5">
                  <c:v>2023</c:v>
                </c:pt>
              </c:numCache>
            </c:numRef>
          </c:cat>
          <c:val>
            <c:numRef>
              <c:f>'[ASC Sacco Budget FY 2024.xlsx]Workings'!$C$40:$H$40</c:f>
              <c:numCache>
                <c:formatCode>_(* #,##0.00_);_(* \(#,##0.00\);_(* "-"??_);_(@_)</c:formatCode>
                <c:ptCount val="6"/>
                <c:pt idx="0">
                  <c:v>3289068.05</c:v>
                </c:pt>
                <c:pt idx="1">
                  <c:v>5831285.56</c:v>
                </c:pt>
                <c:pt idx="2">
                  <c:v>1703966.01</c:v>
                </c:pt>
                <c:pt idx="3">
                  <c:v>2960068.12</c:v>
                </c:pt>
                <c:pt idx="4">
                  <c:v>22019441.72</c:v>
                </c:pt>
                <c:pt idx="5">
                  <c:v>19369535.05</c:v>
                </c:pt>
              </c:numCache>
            </c:numRef>
          </c:val>
          <c:smooth val="0"/>
        </c:ser>
        <c:ser>
          <c:idx val="2"/>
          <c:order val="2"/>
          <c:tx>
            <c:strRef>
              <c:f>'[ASC Sacco Budget FY 2024.xlsx]Workings'!$B$41</c:f>
              <c:strCache>
                <c:ptCount val="1"/>
                <c:pt idx="0">
                  <c:v>Turnover</c:v>
                </c:pt>
              </c:strCache>
            </c:strRef>
          </c:tx>
          <c:spPr>
            <a:ln w="28575" cap="rnd">
              <a:solidFill>
                <a:schemeClr val="accent3"/>
              </a:solidFill>
              <a:round/>
            </a:ln>
            <a:effectLst/>
          </c:spPr>
          <c:marker>
            <c:symbol val="none"/>
          </c:marker>
          <c:dLbls>
            <c:delete val="1"/>
          </c:dLbls>
          <c:cat>
            <c:numRef>
              <c:f>'[ASC Sacco Budget FY 2024.xlsx]Workings'!$C$38:$H$38</c:f>
              <c:numCache>
                <c:formatCode>General</c:formatCode>
                <c:ptCount val="6"/>
                <c:pt idx="0">
                  <c:v>2018</c:v>
                </c:pt>
                <c:pt idx="1">
                  <c:v>2019</c:v>
                </c:pt>
                <c:pt idx="2">
                  <c:v>2020</c:v>
                </c:pt>
                <c:pt idx="3">
                  <c:v>2021</c:v>
                </c:pt>
                <c:pt idx="4">
                  <c:v>2022</c:v>
                </c:pt>
                <c:pt idx="5">
                  <c:v>2023</c:v>
                </c:pt>
              </c:numCache>
            </c:numRef>
          </c:cat>
          <c:val>
            <c:numRef>
              <c:f>'[ASC Sacco Budget FY 2024.xlsx]Workings'!$C$41:$H$41</c:f>
              <c:numCache>
                <c:formatCode>_(* #,##0.00_);_(* \(#,##0.00\);_(* "-"??_);_(@_)</c:formatCode>
                <c:ptCount val="6"/>
                <c:pt idx="0">
                  <c:v>2171291.07</c:v>
                </c:pt>
                <c:pt idx="1">
                  <c:v>3248562.01</c:v>
                </c:pt>
                <c:pt idx="2">
                  <c:v>2525099.71</c:v>
                </c:pt>
                <c:pt idx="3">
                  <c:v>4240923.78</c:v>
                </c:pt>
                <c:pt idx="4">
                  <c:v>3555105</c:v>
                </c:pt>
                <c:pt idx="5">
                  <c:v>4304213.05</c:v>
                </c:pt>
              </c:numCache>
            </c:numRef>
          </c:val>
          <c:smooth val="0"/>
        </c:ser>
        <c:dLbls>
          <c:showLegendKey val="0"/>
          <c:showVal val="0"/>
          <c:showCatName val="0"/>
          <c:showSerName val="0"/>
          <c:showPercent val="0"/>
          <c:showBubbleSize val="0"/>
        </c:dLbls>
        <c:marker val="0"/>
        <c:smooth val="0"/>
        <c:axId val="206646656"/>
        <c:axId val="206652544"/>
      </c:lineChart>
      <c:catAx>
        <c:axId val="2066466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206652544"/>
        <c:crosses val="autoZero"/>
        <c:auto val="1"/>
        <c:lblAlgn val="ctr"/>
        <c:lblOffset val="100"/>
        <c:noMultiLvlLbl val="0"/>
      </c:catAx>
      <c:valAx>
        <c:axId val="206652544"/>
        <c:scaling>
          <c:orientation val="minMax"/>
        </c:scaling>
        <c:delete val="0"/>
        <c:axPos val="l"/>
        <c:majorGridlines>
          <c:spPr>
            <a:ln w="9525" cap="flat" cmpd="sng" algn="ctr">
              <a:solidFill>
                <a:schemeClr val="lt1">
                  <a:lumMod val="90200"/>
                </a:schemeClr>
              </a:solidFill>
              <a:round/>
            </a:ln>
            <a:effectLst/>
          </c:spPr>
        </c:majorGridlines>
        <c:numFmt formatCode="_(* #,##0.00_);_(* \(#,##0.00\);_(* &quot;-&quot;??_);_(@_)" sourceLinked="1"/>
        <c:majorTickMark val="out"/>
        <c:minorTickMark val="none"/>
        <c:tickLblPos val="nextTo"/>
        <c:spPr>
          <a:noFill/>
          <a:ln>
            <a:noFill/>
          </a:ln>
          <a:effectLst/>
        </c:spPr>
        <c:txPr>
          <a:bodyPr rot="-6000000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crossAx val="206646656"/>
        <c:crosses val="autoZero"/>
        <c:crossBetween val="between"/>
      </c:valAx>
      <c:spPr>
        <a:noFill/>
        <a:ln>
          <a:noFill/>
        </a:ln>
        <a:effectLst/>
      </c:spPr>
    </c:plotArea>
    <c:legend>
      <c:legendPos val="b"/>
      <c:layout/>
      <c:overlay val="0"/>
      <c:spPr>
        <a:noFill/>
        <a:ln>
          <a:noFill/>
        </a:ln>
        <a:effectLst/>
      </c:spPr>
      <c:txPr>
        <a:bodyPr rot="0" spcFirstLastPara="0"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lang="en-US"/>
      </a:pPr>
    </a:p>
  </c:txPr>
  <c:externalData r:id="rId1">
    <c:autoUpdate val="0"/>
  </c:externalData>
</c:chartSpace>
</file>

<file path=ppt/charts/colors1.xml><?xml version="1.0" encoding="utf-8"?>
<cs:colorStyle xmlns:cs="http://schemas.microsoft.com/office/drawing/2012/chartStyle" xmlns:a="http://schemas.openxmlformats.org/drawingml/2006/main" meth="acrossLinear" id="2">
  <a:schemeClr val="accent1"/>
  <a:schemeClr val="accent2"/>
  <a:schemeClr val="accent3"/>
  <a:schemeClr val="accent4"/>
  <a:schemeClr val="accent5"/>
  <a:schemeClr val="accent6"/>
</cs:colorStyle>
</file>

<file path=ppt/charts/style1.xml><?xml version="1.0" encoding="utf-8"?>
<cs:chartStyle xmlns:cs="http://schemas.microsoft.com/office/drawing/2012/chartStyle" xmlns:a="http://schemas.openxmlformats.org/drawingml/2006/main" id="10028">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0">
      <cs:styleClr val="auto"/>
    </cs:fillRef>
    <cs:effectRef idx="0"/>
    <cs:fontRef idx="minor">
      <a:schemeClr val="dk1"/>
    </cs:fontRef>
    <cs:spPr>
      <a:ln w="28575" cap="rnd">
        <a:solidFill>
          <a:schemeClr val="phClr"/>
        </a:solidFill>
        <a:round/>
      </a:ln>
      <a:effectLst/>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D8BD707-D9CF-40AE-B4C6-C98DA3205C0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1D8BD707-D9CF-40AE-B4C6-C98DA3205C0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D8BD707-D9CF-40AE-B4C6-C98DA3205C0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1D8BD707-D9CF-40AE-B4C6-C98DA3205C0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6F15528-21DE-4FAA-801E-634DDDAF4B2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chart" Target="../charts/char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481328"/>
            <a:ext cx="8229600" cy="5071872"/>
          </a:xfrm>
        </p:spPr>
        <p:txBody>
          <a:bodyPr/>
          <a:lstStyle/>
          <a:p>
            <a:r>
              <a:rPr lang="en-US" dirty="0" smtClean="0">
                <a:solidFill>
                  <a:srgbClr val="00B050"/>
                </a:solidFill>
              </a:rPr>
              <a:t>The Art of a Mustard Seed</a:t>
            </a:r>
            <a:endParaRPr lang="en-US" dirty="0">
              <a:solidFill>
                <a:srgbClr val="00B050"/>
              </a:solidFill>
            </a:endParaRPr>
          </a:p>
        </p:txBody>
      </p:sp>
      <p:sp>
        <p:nvSpPr>
          <p:cNvPr id="5" name="Title 4"/>
          <p:cNvSpPr>
            <a:spLocks noGrp="1"/>
          </p:cNvSpPr>
          <p:nvPr>
            <p:ph type="title"/>
          </p:nvPr>
        </p:nvSpPr>
        <p:spPr>
          <a:xfrm>
            <a:off x="457200" y="274638"/>
            <a:ext cx="8229600" cy="1173162"/>
          </a:xfrm>
        </p:spPr>
        <p:txBody>
          <a:bodyPr>
            <a:normAutofit/>
          </a:bodyPr>
          <a:lstStyle/>
          <a:p>
            <a:r>
              <a:rPr lang="en-US" sz="2800" dirty="0" smtClean="0"/>
              <a:t>ALL SAINTS CATHEDRAL SACCO TREASURER’S REPORT FOR FY 2024</a:t>
            </a:r>
            <a:endParaRPr lang="en-US" sz="2800" dirty="0" smtClean="0"/>
          </a:p>
        </p:txBody>
      </p:sp>
      <p:pic>
        <p:nvPicPr>
          <p:cNvPr id="1026" name="Picture 2" descr="C:\Users\sngigi\Desktop\hqdefault.jpg"/>
          <p:cNvPicPr>
            <a:picLocks noChangeAspect="1" noChangeArrowheads="1"/>
          </p:cNvPicPr>
          <p:nvPr/>
        </p:nvPicPr>
        <p:blipFill>
          <a:blip r:embed="rId1"/>
          <a:srcRect/>
          <a:stretch>
            <a:fillRect/>
          </a:stretch>
        </p:blipFill>
        <p:spPr bwMode="auto">
          <a:xfrm>
            <a:off x="838200" y="1905000"/>
            <a:ext cx="7467600" cy="4343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0000"/>
          </a:bodyPr>
          <a:lstStyle/>
          <a:p>
            <a:pPr>
              <a:lnSpc>
                <a:spcPct val="150000"/>
              </a:lnSpc>
            </a:pPr>
            <a:r>
              <a:rPr lang="en-US" sz="2000" dirty="0" smtClean="0"/>
              <a:t>Projecteted growth in deposits by 10%  (3.78Million)</a:t>
            </a:r>
            <a:endParaRPr lang="en-US" sz="2000" dirty="0" smtClean="0"/>
          </a:p>
          <a:p>
            <a:pPr>
              <a:lnSpc>
                <a:spcPct val="150000"/>
              </a:lnSpc>
            </a:pPr>
            <a:r>
              <a:rPr lang="en-US" sz="2000" dirty="0" smtClean="0"/>
              <a:t>Increase active membership by 20% as per Strategic plan </a:t>
            </a:r>
            <a:r>
              <a:rPr lang="en-US" sz="2000" dirty="0" err="1" smtClean="0"/>
              <a:t>i.e</a:t>
            </a:r>
            <a:r>
              <a:rPr lang="en-US" sz="2000" dirty="0" smtClean="0"/>
              <a:t> 77 members</a:t>
            </a:r>
            <a:endParaRPr lang="en-US" sz="2000" dirty="0" smtClean="0"/>
          </a:p>
          <a:p>
            <a:pPr>
              <a:lnSpc>
                <a:spcPct val="150000"/>
              </a:lnSpc>
            </a:pPr>
            <a:r>
              <a:rPr lang="en-US" sz="2000" dirty="0" smtClean="0"/>
              <a:t>Projected 12% growth in loan book (3.29 Million)</a:t>
            </a:r>
            <a:endParaRPr lang="en-US" sz="2000" dirty="0" smtClean="0"/>
          </a:p>
          <a:p>
            <a:pPr>
              <a:lnSpc>
                <a:spcPct val="150000"/>
              </a:lnSpc>
            </a:pPr>
            <a:r>
              <a:rPr lang="en-US" sz="2000" dirty="0" smtClean="0"/>
              <a:t>13% growth in other operating income( including vehicle insurance, interest income form investments, Interest from salary advance)</a:t>
            </a:r>
            <a:endParaRPr lang="en-US" sz="2000" dirty="0" smtClean="0"/>
          </a:p>
          <a:p>
            <a:pPr>
              <a:lnSpc>
                <a:spcPct val="150000"/>
              </a:lnSpc>
            </a:pPr>
            <a:r>
              <a:rPr lang="en-US" sz="2000" dirty="0" smtClean="0"/>
              <a:t>Projected 13% growth in total revenue</a:t>
            </a:r>
            <a:r>
              <a:rPr lang="en-US" sz="2000" dirty="0" smtClean="0">
                <a:sym typeface="+mn-ea"/>
              </a:rPr>
              <a:t> against a 67% </a:t>
            </a:r>
            <a:r>
              <a:rPr lang="en-US" sz="2000" dirty="0" smtClean="0"/>
              <a:t>growth in total expenditure to facilitate implementation of strategic plan and finanlize of rebranding and overhaul of Sacco operations for efficiency</a:t>
            </a:r>
            <a:endParaRPr lang="en-US" sz="2000" dirty="0" smtClean="0"/>
          </a:p>
          <a:p>
            <a:pPr>
              <a:lnSpc>
                <a:spcPct val="150000"/>
              </a:lnSpc>
            </a:pPr>
            <a:r>
              <a:rPr lang="en-US" sz="2000" dirty="0" smtClean="0"/>
              <a:t>54% decline in surplus for the year 2024 which will thereafter increase as the strategies yield the targeted membership in the next year.</a:t>
            </a:r>
            <a:endParaRPr lang="en-US" sz="2000" dirty="0"/>
          </a:p>
        </p:txBody>
      </p:sp>
      <p:sp>
        <p:nvSpPr>
          <p:cNvPr id="3" name="Title 2"/>
          <p:cNvSpPr>
            <a:spLocks noGrp="1"/>
          </p:cNvSpPr>
          <p:nvPr>
            <p:ph type="title"/>
          </p:nvPr>
        </p:nvSpPr>
        <p:spPr/>
        <p:txBody>
          <a:bodyPr/>
          <a:lstStyle/>
          <a:p>
            <a:r>
              <a:rPr lang="en-US" dirty="0" smtClean="0"/>
              <a:t>Budget 2024 Highlights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6000" dirty="0" smtClean="0"/>
          </a:p>
          <a:p>
            <a:pPr algn="ctr">
              <a:buNone/>
            </a:pPr>
            <a:r>
              <a:rPr lang="en-US" sz="6000" dirty="0" smtClean="0">
                <a:solidFill>
                  <a:srgbClr val="92D050"/>
                </a:solidFill>
              </a:rPr>
              <a:t>THANK YOU </a:t>
            </a:r>
            <a:endParaRPr lang="en-US" sz="6000" dirty="0" smtClean="0">
              <a:solidFill>
                <a:srgbClr val="92D050"/>
              </a:solidFill>
            </a:endParaRPr>
          </a:p>
          <a:p>
            <a:pPr algn="ctr">
              <a:buNone/>
            </a:pPr>
            <a:r>
              <a:rPr lang="en-US" sz="6000" dirty="0" smtClean="0">
                <a:solidFill>
                  <a:srgbClr val="92D050"/>
                </a:solidFill>
              </a:rPr>
              <a:t> </a:t>
            </a:r>
            <a:endParaRPr lang="en-US" sz="6000" dirty="0">
              <a:solidFill>
                <a:srgbClr val="92D05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0000" lnSpcReduction="20000"/>
          </a:bodyPr>
          <a:lstStyle/>
          <a:p>
            <a:r>
              <a:rPr lang="en-US" sz="1900" dirty="0" smtClean="0"/>
              <a:t>The Sacco exists to empower its members through creation of a platform where members can save funds and acquire loans for both development and emergency.</a:t>
            </a:r>
            <a:endParaRPr lang="en-US" sz="1900" dirty="0" smtClean="0"/>
          </a:p>
          <a:p>
            <a:r>
              <a:rPr lang="en-US" sz="1900" dirty="0" smtClean="0"/>
              <a:t> In the year 2023 Kenya’s economic performance strengthened despite the continued challenges, thus realizing a GDP growth of 5% as compared to GDP of 4.8% in the year 2022. </a:t>
            </a:r>
            <a:endParaRPr lang="en-US" sz="1900" dirty="0" smtClean="0"/>
          </a:p>
          <a:p>
            <a:r>
              <a:rPr lang="en-US" sz="1900" dirty="0" smtClean="0"/>
              <a:t>The growth was attributed to a strong rebound in agricultural sector due to the el nino rainfall and a moderate growth in the services sector. The increased in food supply coupled with tight monetary policy has reduced inflationary pressures. The inflation rate as at December 2023 was 8.6%</a:t>
            </a:r>
            <a:endParaRPr lang="en-US" sz="1900" dirty="0" smtClean="0"/>
          </a:p>
          <a:p>
            <a:r>
              <a:rPr lang="en-US" sz="2000" dirty="0" smtClean="0"/>
              <a:t>The economy still faces several challenges to sustain its growth momentum such as heightened fiscal and external vulnerabilities manifested by high public debt, elevated cost of living, exchange rate pressures, global economic uncertainities and tight global financial conditions.</a:t>
            </a:r>
            <a:endParaRPr lang="en-US" sz="2000" dirty="0" smtClean="0"/>
          </a:p>
          <a:p>
            <a:r>
              <a:rPr lang="en-US" sz="2000" dirty="0" smtClean="0"/>
              <a:t>The real GDP is projected to grow by 45%-5.2% in the year 2024 as a result of improved investor confidence which will easen pressure on the government’s domestic borrowing therefore strenthening the private investment over the medium term</a:t>
            </a:r>
            <a:endParaRPr lang="en-US" sz="2000" dirty="0" smtClean="0"/>
          </a:p>
          <a:p>
            <a:endParaRPr lang="en-US" sz="2000" dirty="0" smtClean="0"/>
          </a:p>
        </p:txBody>
      </p:sp>
      <p:sp>
        <p:nvSpPr>
          <p:cNvPr id="2" name="Title 1"/>
          <p:cNvSpPr>
            <a:spLocks noGrp="1"/>
          </p:cNvSpPr>
          <p:nvPr>
            <p:ph type="title"/>
          </p:nvPr>
        </p:nvSpPr>
        <p:spPr/>
        <p:txBody>
          <a:bodyPr>
            <a:normAutofit/>
          </a:bodyPr>
          <a:lstStyle/>
          <a:p>
            <a:pPr algn="l"/>
            <a:r>
              <a:rPr lang="en-US" sz="2800" dirty="0" smtClean="0"/>
              <a:t>Economic Outlook</a:t>
            </a:r>
            <a:endParaRPr lang="en-US" sz="28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400800"/>
          </a:xfrm>
        </p:spPr>
        <p:txBody>
          <a:bodyPr>
            <a:noAutofit/>
          </a:bodyPr>
          <a:lstStyle/>
          <a:p>
            <a:pPr>
              <a:buNone/>
            </a:pPr>
            <a:r>
              <a:rPr lang="en-US" sz="2000" dirty="0" smtClean="0"/>
              <a:t>ASC Sacco’s Highlights:</a:t>
            </a:r>
            <a:endParaRPr lang="en-US" sz="2000" dirty="0" smtClean="0"/>
          </a:p>
          <a:p>
            <a:pPr>
              <a:buNone/>
            </a:pPr>
            <a:r>
              <a:rPr lang="en-US" sz="1600" b="1" dirty="0" smtClean="0"/>
              <a:t>1. Sacco Software</a:t>
            </a:r>
            <a:endParaRPr lang="en-US" sz="1600" dirty="0" smtClean="0"/>
          </a:p>
          <a:p>
            <a:r>
              <a:rPr lang="en-US" sz="1600" dirty="0" smtClean="0"/>
              <a:t>The management in a bid to automate operations has faced a major hurdle as the system service provider has offered minimal support to the Eneza Sacco system. Members have received consistent monthly statements on deposits, constant communication on education forums. The management is keen to drive our Sacco to another level where it can competitively match and probably surpass our competitors accelerated growth. The management is considering acquisition of a sophisticated software this year which is capable of being integrated with an Application that will enable members access the Sacco system to view their individual statements as well as apply for mobile loans remotely. </a:t>
            </a:r>
            <a:endParaRPr lang="en-US" sz="1600" dirty="0" smtClean="0"/>
          </a:p>
          <a:p>
            <a:pPr lvl="0">
              <a:buNone/>
            </a:pPr>
            <a:r>
              <a:rPr lang="en-US" sz="1600" b="1" dirty="0" smtClean="0"/>
              <a:t>2. Dividend payment</a:t>
            </a:r>
            <a:endParaRPr lang="en-US" sz="1600" dirty="0" smtClean="0"/>
          </a:p>
          <a:p>
            <a:r>
              <a:rPr lang="en-US" sz="1600" dirty="0" smtClean="0"/>
              <a:t> The society paid out the dividends in 2023 at a competitive rate of 10% as well as interest on members deposits at 6.50% for the year 2022. The financial performance declined marginally in the year 2023, due to the increased expenditure in marketing and rebranding of our Sacco. This was necessitated by stagnated growth in membership which was attributed to low visibility of the Sacco within the Cathedral campus and therefore the Sacco management have come up with working policy among other mechanisms to counter the decline and still maintain the dividend and interest on deposits pay out at 14% and 4% respectively.</a:t>
            </a:r>
            <a:endParaRPr lang="en-US" sz="1600" dirty="0" smtClean="0"/>
          </a:p>
          <a:p>
            <a:pPr>
              <a:buNone/>
            </a:pPr>
            <a:endParaRPr lang="en-US" sz="1600" dirty="0" smtClean="0"/>
          </a:p>
          <a:p>
            <a:pPr>
              <a:buNone/>
            </a:pPr>
            <a:endParaRPr lang="en-US" sz="1600" dirty="0" smtClean="0"/>
          </a:p>
          <a:p>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8600"/>
            <a:ext cx="7772400" cy="609600"/>
          </a:xfrm>
        </p:spPr>
        <p:txBody>
          <a:bodyPr>
            <a:normAutofit/>
          </a:bodyPr>
          <a:lstStyle/>
          <a:p>
            <a:pPr algn="l"/>
            <a:r>
              <a:rPr lang="en-US" sz="1600" b="1" dirty="0" smtClean="0"/>
              <a:t>Comparison between share capital, Deposits and Loans</a:t>
            </a:r>
            <a:endParaRPr lang="en-US" sz="1600" b="1" dirty="0"/>
          </a:p>
        </p:txBody>
      </p:sp>
      <p:graphicFrame>
        <p:nvGraphicFramePr>
          <p:cNvPr id="4" name="Chart 3"/>
          <p:cNvGraphicFramePr/>
          <p:nvPr/>
        </p:nvGraphicFramePr>
        <p:xfrm>
          <a:off x="789305" y="892175"/>
          <a:ext cx="7812405" cy="4087495"/>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Comparison between Revenue &amp; Expenditure for FY 2018 – 2023	</a:t>
            </a:r>
            <a:endParaRPr lang="en-US" sz="2400" dirty="0"/>
          </a:p>
        </p:txBody>
      </p:sp>
      <p:graphicFrame>
        <p:nvGraphicFramePr>
          <p:cNvPr id="8" name="Chart 7"/>
          <p:cNvGraphicFramePr/>
          <p:nvPr/>
        </p:nvGraphicFramePr>
        <p:xfrm>
          <a:off x="476885" y="1284605"/>
          <a:ext cx="8021320" cy="468884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2800" dirty="0" smtClean="0">
                <a:latin typeface="Batang" pitchFamily="18" charset="-127"/>
                <a:ea typeface="Batang" pitchFamily="18" charset="-127"/>
              </a:rPr>
              <a:t>Comparison between Total Assets, Total Liabilities and Shareholders funds</a:t>
            </a:r>
            <a:endParaRPr lang="en-US" sz="2800" dirty="0">
              <a:latin typeface="Batang" pitchFamily="18" charset="-127"/>
              <a:ea typeface="Batang" pitchFamily="18" charset="-127"/>
            </a:endParaRPr>
          </a:p>
        </p:txBody>
      </p:sp>
      <p:graphicFrame>
        <p:nvGraphicFramePr>
          <p:cNvPr id="8" name="Chart 7"/>
          <p:cNvGraphicFramePr/>
          <p:nvPr/>
        </p:nvGraphicFramePr>
        <p:xfrm>
          <a:off x="476885" y="1479550"/>
          <a:ext cx="8204835" cy="468884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p:spPr>
        <p:txBody>
          <a:bodyPr>
            <a:normAutofit/>
          </a:bodyPr>
          <a:lstStyle/>
          <a:p>
            <a:pPr algn="l"/>
            <a:r>
              <a:rPr lang="en-US" sz="2800" dirty="0" smtClean="0"/>
              <a:t>Comparison between current Assets, Current Liabilities and Turnover</a:t>
            </a:r>
            <a:endParaRPr lang="en-US" sz="2800" dirty="0"/>
          </a:p>
        </p:txBody>
      </p:sp>
      <p:graphicFrame>
        <p:nvGraphicFramePr>
          <p:cNvPr id="9" name="Chart 8"/>
          <p:cNvGraphicFramePr/>
          <p:nvPr/>
        </p:nvGraphicFramePr>
        <p:xfrm>
          <a:off x="742950" y="1371600"/>
          <a:ext cx="7658100" cy="5013960"/>
        </p:xfrm>
        <a:graphic>
          <a:graphicData uri="http://schemas.openxmlformats.org/drawingml/2006/chart">
            <c:chart xmlns:c="http://schemas.openxmlformats.org/drawingml/2006/chart" xmlns:r="http://schemas.openxmlformats.org/officeDocument/2006/relationships" r:id="rId1"/>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Current Ratio = Current Assets/Current Liabilities  </a:t>
            </a:r>
            <a:r>
              <a:rPr lang="en-US" sz="2000" dirty="0"/>
              <a:t>(2:1)</a:t>
            </a:r>
            <a:endParaRPr lang="en-US" sz="2000" dirty="0"/>
          </a:p>
          <a:p>
            <a:pPr marL="109855" indent="0">
              <a:buNone/>
            </a:pPr>
            <a:r>
              <a:rPr lang="en-US" sz="2000" dirty="0"/>
              <a:t>		</a:t>
            </a:r>
            <a:r>
              <a:rPr lang="en-US" sz="2000" dirty="0" smtClean="0"/>
              <a:t>   =4.15</a:t>
            </a:r>
            <a:endParaRPr lang="en-US" sz="2000" dirty="0" smtClean="0"/>
          </a:p>
          <a:p>
            <a:pPr marL="109855" indent="0">
              <a:buNone/>
            </a:pPr>
            <a:r>
              <a:rPr lang="en-US" sz="1600" dirty="0" smtClean="0"/>
              <a:t>Sacco has sufficient assets to cover its short term obligations</a:t>
            </a:r>
            <a:endParaRPr lang="en-US" sz="1600" dirty="0" smtClean="0"/>
          </a:p>
          <a:p>
            <a:pPr>
              <a:buFont typeface="Wingdings" panose="05000000000000000000" pitchFamily="2" charset="2"/>
              <a:buChar char="Ø"/>
            </a:pPr>
            <a:r>
              <a:rPr lang="en-US" sz="2000" dirty="0" smtClean="0"/>
              <a:t>Cash Ratio = (Cash +Bank Balances +Liquid assets)/C.L</a:t>
            </a:r>
            <a:endParaRPr lang="en-US" sz="2000" dirty="0" smtClean="0"/>
          </a:p>
          <a:p>
            <a:pPr marL="109855" indent="0">
              <a:buNone/>
            </a:pPr>
            <a:r>
              <a:rPr lang="en-US" sz="2000" dirty="0"/>
              <a:t>	</a:t>
            </a:r>
            <a:r>
              <a:rPr lang="en-US" sz="2000" dirty="0" smtClean="0"/>
              <a:t>	= 4.47</a:t>
            </a:r>
            <a:endParaRPr lang="en-US" sz="2000" dirty="0" smtClean="0"/>
          </a:p>
          <a:p>
            <a:pPr>
              <a:buFont typeface="Wingdings" panose="05000000000000000000" pitchFamily="2" charset="2"/>
              <a:buChar char="Ø"/>
            </a:pPr>
            <a:r>
              <a:rPr lang="en-US" sz="2000" dirty="0" smtClean="0"/>
              <a:t>Equity Ratio = Shareholders fund/Capital employed</a:t>
            </a:r>
            <a:endParaRPr lang="en-US" sz="2000" dirty="0" smtClean="0"/>
          </a:p>
          <a:p>
            <a:pPr marL="109855" indent="0">
              <a:buNone/>
            </a:pPr>
            <a:r>
              <a:rPr lang="en-US" sz="2000" dirty="0"/>
              <a:t>	</a:t>
            </a:r>
            <a:r>
              <a:rPr lang="en-US" sz="2000" dirty="0" smtClean="0"/>
              <a:t>	=0.17</a:t>
            </a:r>
            <a:endParaRPr lang="en-US" sz="2000" dirty="0" smtClean="0"/>
          </a:p>
          <a:p>
            <a:pPr marL="109855" indent="0">
              <a:buNone/>
            </a:pPr>
            <a:r>
              <a:rPr lang="en-US" sz="1600" dirty="0" smtClean="0"/>
              <a:t>The higher the owners fund the lower the degree of risk</a:t>
            </a:r>
            <a:endParaRPr lang="en-US" sz="1600" dirty="0" smtClean="0"/>
          </a:p>
          <a:p>
            <a:pPr marL="109855" indent="0">
              <a:buNone/>
            </a:pPr>
            <a:endParaRPr lang="en-US" sz="2000" dirty="0" smtClean="0"/>
          </a:p>
          <a:p>
            <a:pPr>
              <a:buFont typeface="Wingdings" panose="05000000000000000000" pitchFamily="2" charset="2"/>
              <a:buChar char="Ø"/>
            </a:pPr>
            <a:endParaRPr lang="en-US" sz="2000" dirty="0" smtClean="0"/>
          </a:p>
          <a:p>
            <a:pPr marL="109855" indent="0">
              <a:buNone/>
            </a:pPr>
            <a:endParaRPr lang="en-US" sz="2000" dirty="0"/>
          </a:p>
        </p:txBody>
      </p:sp>
      <p:sp>
        <p:nvSpPr>
          <p:cNvPr id="3" name="Title 2"/>
          <p:cNvSpPr>
            <a:spLocks noGrp="1"/>
          </p:cNvSpPr>
          <p:nvPr>
            <p:ph type="title"/>
          </p:nvPr>
        </p:nvSpPr>
        <p:spPr/>
        <p:txBody>
          <a:bodyPr/>
          <a:lstStyle/>
          <a:p>
            <a:r>
              <a:rPr lang="en-US" dirty="0" smtClean="0"/>
              <a:t>Performance ratios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419600"/>
          </a:xfrm>
        </p:spPr>
        <p:txBody>
          <a:bodyPr>
            <a:normAutofit/>
          </a:bodyPr>
          <a:lstStyle/>
          <a:p>
            <a:pPr lvl="0">
              <a:buNone/>
            </a:pPr>
            <a:r>
              <a:rPr lang="en-US" sz="2400" dirty="0" smtClean="0"/>
              <a:t>a</a:t>
            </a:r>
            <a:r>
              <a:rPr lang="en-US" sz="2000" dirty="0" smtClean="0"/>
              <a:t>) Proposal to declare dividends at 14% of shares held with the society (</a:t>
            </a:r>
            <a:r>
              <a:rPr lang="en-US" sz="2000" dirty="0" err="1" smtClean="0"/>
              <a:t>Ksh</a:t>
            </a:r>
            <a:r>
              <a:rPr lang="en-US" sz="2000" dirty="0" smtClean="0"/>
              <a:t> 418,000) – for Capitalization</a:t>
            </a:r>
            <a:endParaRPr lang="en-US" sz="2000" dirty="0" smtClean="0"/>
          </a:p>
          <a:p>
            <a:pPr lvl="0">
              <a:buNone/>
            </a:pPr>
            <a:r>
              <a:rPr lang="en-US" sz="2000" dirty="0" smtClean="0"/>
              <a:t>b) Interest on deposits at </a:t>
            </a:r>
            <a:r>
              <a:rPr lang="en-US" sz="2000" dirty="0" err="1" smtClean="0"/>
              <a:t>Ksh</a:t>
            </a:r>
            <a:r>
              <a:rPr lang="en-US" sz="2000" dirty="0" smtClean="0"/>
              <a:t> 1,083,594.11 for the year 2023</a:t>
            </a:r>
            <a:endParaRPr lang="en-US" sz="2000" dirty="0" smtClean="0"/>
          </a:p>
          <a:p>
            <a:pPr lvl="0">
              <a:buNone/>
            </a:pPr>
            <a:r>
              <a:rPr lang="en-US" sz="2000" dirty="0" smtClean="0"/>
              <a:t>c) </a:t>
            </a:r>
            <a:r>
              <a:rPr lang="en-US" sz="2000" dirty="0"/>
              <a:t>Honoraria/Token of appreciation </a:t>
            </a:r>
            <a:r>
              <a:rPr lang="en-US" sz="2000" dirty="0" smtClean="0"/>
              <a:t>to Church at </a:t>
            </a:r>
            <a:r>
              <a:rPr lang="en-US" sz="2000" dirty="0" err="1" smtClean="0"/>
              <a:t>Ksh</a:t>
            </a:r>
            <a:r>
              <a:rPr lang="en-US" sz="2000" dirty="0" smtClean="0"/>
              <a:t> 50,000.00</a:t>
            </a:r>
            <a:endParaRPr lang="en-US" sz="2000" dirty="0" smtClean="0"/>
          </a:p>
          <a:p>
            <a:pPr lvl="0">
              <a:buNone/>
            </a:pPr>
            <a:r>
              <a:rPr lang="en-US" sz="2000" dirty="0" smtClean="0"/>
              <a:t>d) Honoraria/Token of appreciation to management &amp; Supervisory Committee at </a:t>
            </a:r>
            <a:r>
              <a:rPr lang="en-US" sz="2000" dirty="0" err="1" smtClean="0"/>
              <a:t>Ksh</a:t>
            </a:r>
            <a:r>
              <a:rPr lang="en-US" sz="2000" dirty="0" smtClean="0"/>
              <a:t> </a:t>
            </a:r>
            <a:r>
              <a:rPr lang="en-US" sz="2000" dirty="0" err="1" smtClean="0"/>
              <a:t>Ksh</a:t>
            </a:r>
            <a:r>
              <a:rPr lang="en-US" sz="2000" dirty="0" smtClean="0"/>
              <a:t> 72,000.00</a:t>
            </a:r>
            <a:endParaRPr lang="en-US" sz="2000" dirty="0" smtClean="0"/>
          </a:p>
          <a:p>
            <a:pPr>
              <a:buNone/>
            </a:pPr>
            <a:r>
              <a:rPr lang="en-US" sz="2000" dirty="0" smtClean="0"/>
              <a:t>e) Performance bonus for Sacco staff at </a:t>
            </a:r>
            <a:r>
              <a:rPr lang="en-US" sz="2000" dirty="0" err="1" smtClean="0"/>
              <a:t>Ksh</a:t>
            </a:r>
            <a:r>
              <a:rPr lang="en-US" sz="2000" dirty="0" smtClean="0"/>
              <a:t> 20,000.00 for the year.</a:t>
            </a:r>
            <a:endParaRPr lang="en-US" sz="2000" dirty="0" smtClean="0"/>
          </a:p>
          <a:p>
            <a:pPr lvl="0">
              <a:buNone/>
            </a:pPr>
            <a:r>
              <a:rPr lang="en-US" sz="2000" dirty="0" smtClean="0"/>
              <a:t>f) Proposal to increase the Members share capital from </a:t>
            </a:r>
            <a:r>
              <a:rPr lang="en-US" sz="2000" dirty="0" err="1" smtClean="0"/>
              <a:t>Ksh</a:t>
            </a:r>
            <a:r>
              <a:rPr lang="en-US" sz="2000" dirty="0" smtClean="0"/>
              <a:t> 6,000.00 from the </a:t>
            </a:r>
            <a:r>
              <a:rPr lang="en-US" sz="2000" dirty="0" err="1" smtClean="0"/>
              <a:t>Ksh</a:t>
            </a:r>
            <a:r>
              <a:rPr lang="en-US" sz="2000" dirty="0" smtClean="0"/>
              <a:t> 10,000.00</a:t>
            </a:r>
            <a:endParaRPr lang="en-US" sz="2000" dirty="0" smtClean="0"/>
          </a:p>
          <a:p>
            <a:pPr lvl="0">
              <a:buNone/>
            </a:pPr>
            <a:endParaRPr lang="en-US" sz="2000" dirty="0"/>
          </a:p>
          <a:p>
            <a:pPr lvl="0">
              <a:buNone/>
            </a:pPr>
            <a:endParaRPr lang="en-US" sz="2000" dirty="0" smtClean="0"/>
          </a:p>
          <a:p>
            <a:pPr lvl="0">
              <a:buNone/>
            </a:pPr>
            <a:endParaRPr lang="en-US" sz="2400" dirty="0" smtClean="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p:txBody>
      </p:sp>
      <p:sp>
        <p:nvSpPr>
          <p:cNvPr id="2" name="Title 1"/>
          <p:cNvSpPr>
            <a:spLocks noGrp="1"/>
          </p:cNvSpPr>
          <p:nvPr>
            <p:ph type="title"/>
          </p:nvPr>
        </p:nvSpPr>
        <p:spPr>
          <a:xfrm>
            <a:off x="457200" y="274638"/>
            <a:ext cx="8229600" cy="944562"/>
          </a:xfrm>
        </p:spPr>
        <p:txBody>
          <a:bodyPr>
            <a:normAutofit fontScale="90000"/>
          </a:bodyPr>
          <a:lstStyle/>
          <a:p>
            <a:pPr algn="l"/>
            <a:br>
              <a:rPr lang="en-US" sz="3100" dirty="0" smtClean="0"/>
            </a:br>
            <a:r>
              <a:rPr lang="en-US" sz="3100" dirty="0" smtClean="0"/>
              <a:t>Proposals for Dividends &amp; Interest on Deposits</a:t>
            </a:r>
            <a:br>
              <a:rPr lang="en-US" dirty="0" smtClean="0"/>
            </a:b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4366</Words>
  <Application>WPS Presentation</Application>
  <PresentationFormat>On-screen Show (4:3)</PresentationFormat>
  <Paragraphs>82</Paragraphs>
  <Slides>11</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11</vt:i4>
      </vt:variant>
    </vt:vector>
  </HeadingPairs>
  <TitlesOfParts>
    <vt:vector size="24" baseType="lpstr">
      <vt:lpstr>Arial</vt:lpstr>
      <vt:lpstr>SimSun</vt:lpstr>
      <vt:lpstr>Wingdings</vt:lpstr>
      <vt:lpstr>Wingdings 3</vt:lpstr>
      <vt:lpstr>Verdana</vt:lpstr>
      <vt:lpstr>Wingdings 2</vt:lpstr>
      <vt:lpstr>Batang</vt:lpstr>
      <vt:lpstr>Constantia</vt:lpstr>
      <vt:lpstr>Lucida Sans Unicode</vt:lpstr>
      <vt:lpstr>Microsoft YaHei</vt:lpstr>
      <vt:lpstr>Arial Unicode MS</vt:lpstr>
      <vt:lpstr>Calibri</vt:lpstr>
      <vt:lpstr>Concourse</vt:lpstr>
      <vt:lpstr>ALL SAINTS CATHEDRAL SACCO TREASURER’S REPORT FOR FY 2024</vt:lpstr>
      <vt:lpstr>Economic Outlook</vt:lpstr>
      <vt:lpstr>PowerPoint 演示文稿</vt:lpstr>
      <vt:lpstr>Comparison between share capital, Deposits and Loans</vt:lpstr>
      <vt:lpstr>Comparison between Revenue &amp; Expenditure for FY 2018 – 2023	</vt:lpstr>
      <vt:lpstr>Comparison between Total Assets, Total Liabilities and Shareholders funds</vt:lpstr>
      <vt:lpstr>Comparison between current Assets, Current Liabilities and Turnover</vt:lpstr>
      <vt:lpstr>Performance ratios</vt:lpstr>
      <vt:lpstr> Proposals for Dividends &amp; Interest on Deposits </vt:lpstr>
      <vt:lpstr>Budget 2024 Highlights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between share capital, Deposits and Loans</dc:title>
  <dc:creator>samwel  ngigi</dc:creator>
  <cp:lastModifiedBy>Admin</cp:lastModifiedBy>
  <cp:revision>57</cp:revision>
  <dcterms:created xsi:type="dcterms:W3CDTF">2006-08-16T00:00:00Z</dcterms:created>
  <dcterms:modified xsi:type="dcterms:W3CDTF">2024-04-13T03:36:08Z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C94BC77088D54979B5A10FD4FB11E697_13</vt:lpwstr>
  </property>
  <property fmtid="{D5CDD505-2E9C-101B-9397-08002B2CF9AE}" pid="3" name="KSOProductBuildVer">
    <vt:lpwstr>1033-12.2.0.16731</vt:lpwstr>
  </property>
</Properties>
</file>